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handoutMasterIdLst>
    <p:handoutMasterId r:id="rId19"/>
  </p:handoutMasterIdLst>
  <p:sldIdLst>
    <p:sldId id="258" r:id="rId3"/>
    <p:sldId id="259" r:id="rId4"/>
    <p:sldId id="273" r:id="rId5"/>
    <p:sldId id="274" r:id="rId6"/>
    <p:sldId id="275" r:id="rId7"/>
    <p:sldId id="276" r:id="rId8"/>
    <p:sldId id="277" r:id="rId9"/>
    <p:sldId id="278" r:id="rId10"/>
    <p:sldId id="279" r:id="rId11"/>
    <p:sldId id="280" r:id="rId12"/>
    <p:sldId id="281" r:id="rId13"/>
    <p:sldId id="282" r:id="rId14"/>
    <p:sldId id="283" r:id="rId15"/>
    <p:sldId id="285" r:id="rId16"/>
    <p:sldId id="284" r:id="rId17"/>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5F5F5F"/>
    <a:srgbClr val="003A78"/>
    <a:srgbClr val="002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6" autoAdjust="0"/>
    <p:restoredTop sz="94660"/>
  </p:normalViewPr>
  <p:slideViewPr>
    <p:cSldViewPr snapToGrid="0" snapToObjects="1">
      <p:cViewPr varScale="1">
        <p:scale>
          <a:sx n="122" d="100"/>
          <a:sy n="122" d="100"/>
        </p:scale>
        <p:origin x="1488"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3F9CAA4-D264-4AD3-B51E-D47AE9F08268}" type="datetimeFigureOut">
              <a:rPr lang="fr-FR"/>
              <a:pPr>
                <a:defRPr/>
              </a:pPr>
              <a:t>29/08/2016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6093A3F-884E-4302-BBA2-242AABBE1593}" type="slidenum">
              <a:rPr lang="fr-FR"/>
              <a:pPr>
                <a:defRPr/>
              </a:pPr>
              <a:t>‹#›</a:t>
            </a:fld>
            <a:endParaRPr lang="fr-FR"/>
          </a:p>
        </p:txBody>
      </p:sp>
    </p:spTree>
    <p:extLst>
      <p:ext uri="{BB962C8B-B14F-4D97-AF65-F5344CB8AC3E}">
        <p14:creationId xmlns:p14="http://schemas.microsoft.com/office/powerpoint/2010/main" val="296329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1E3A332-C4DD-40A5-9E5C-3BB6C2AFD4CC}" type="datetimeFigureOut">
              <a:rPr lang="fr-FR"/>
              <a:pPr>
                <a:defRPr/>
              </a:pPr>
              <a:t>29/08/2016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7BCEB2A-038C-4EFF-BE92-5E0974619DDE}" type="slidenum">
              <a:rPr lang="fr-FR"/>
              <a:pPr>
                <a:defRPr/>
              </a:pPr>
              <a:t>‹#›</a:t>
            </a:fld>
            <a:endParaRPr lang="fr-FR"/>
          </a:p>
        </p:txBody>
      </p:sp>
    </p:spTree>
    <p:extLst>
      <p:ext uri="{BB962C8B-B14F-4D97-AF65-F5344CB8AC3E}">
        <p14:creationId xmlns:p14="http://schemas.microsoft.com/office/powerpoint/2010/main" val="216809189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2F4AB3B8-DB1D-437B-A210-53DF52522E7E}" type="datetimeFigureOut">
              <a:rPr lang="fr-FR"/>
              <a:pPr>
                <a:defRPr/>
              </a:pPr>
              <a:t>29/08/2016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94EDA7E-FCF9-4860-9AB1-11444C9AFB81}"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551AC043-99BE-4CF8-A454-7ACC29ED6391}" type="datetimeFigureOut">
              <a:rPr lang="fr-FR"/>
              <a:pPr>
                <a:defRPr/>
              </a:pPr>
              <a:t>29/08/2016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D18740-7C55-4C74-8D56-842AA793009C}"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C891E97-7267-4B90-AC70-B3D6C4A349B7}" type="datetimeFigureOut">
              <a:rPr lang="fr-FR"/>
              <a:pPr>
                <a:defRPr/>
              </a:pPr>
              <a:t>29/08/2016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1A5490F-43D6-4496-A131-E4F9AEA79BA9}"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EFDF162-C735-4FCB-9BD7-E8237A5626E0}" type="datetimeFigureOut">
              <a:rPr lang="fr-FR"/>
              <a:pPr>
                <a:defRPr/>
              </a:pPr>
              <a:t>29/08/2016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16F34A0-4F7F-4848-9DF2-228E3BB60414}"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6E52F10-139D-4952-A377-B7FF08224CB1}" type="datetimeFigureOut">
              <a:rPr lang="fr-FR"/>
              <a:pPr>
                <a:defRPr/>
              </a:pPr>
              <a:t>29/08/2016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3629D57-AEB7-4296-ABD0-C5CB0189DB2E}"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6B3C866-2730-4B54-9B91-ED466502DB0E}" type="datetimeFigureOut">
              <a:rPr lang="fr-FR"/>
              <a:pPr>
                <a:defRPr/>
              </a:pPr>
              <a:t>29/08/2016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4356867-066C-4E78-8A82-CC2B71AF4BD7}"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7EB609A-F07F-4465-BFB4-78287CAC0606}" type="datetimeFigureOut">
              <a:rPr lang="fr-FR"/>
              <a:pPr>
                <a:defRPr/>
              </a:pPr>
              <a:t>29/08/2016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4699A08-7CC5-4E87-AE99-530AD361FF49}" type="slidenum">
              <a:rPr lang="fr-FR"/>
              <a:pPr>
                <a:defRP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5CEEA83-6938-47E7-B37D-E31CCB4E4613}" type="datetimeFigureOut">
              <a:rPr lang="fr-FR"/>
              <a:pPr>
                <a:defRPr/>
              </a:pPr>
              <a:t>29/08/2016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7C8B6ED-A412-491B-AC03-CB8A5FAF05B9}" type="slidenum">
              <a:rPr lang="fr-FR"/>
              <a:pPr>
                <a:defRP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162D234-23A2-43C6-AEA3-FF9C32F4C0A6}" type="datetimeFigureOut">
              <a:rPr lang="fr-FR"/>
              <a:pPr>
                <a:defRPr/>
              </a:pPr>
              <a:t>29/08/2016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7220256-E0BE-4748-B626-158B7B203234}" type="slidenum">
              <a:rPr lang="fr-FR"/>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BA78708-BFAA-4DE0-AD29-9D0D54E73097}" type="datetimeFigureOut">
              <a:rPr lang="fr-FR"/>
              <a:pPr>
                <a:defRPr/>
              </a:pPr>
              <a:t>29/08/2016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6F5BBBA-CF90-4DAD-B69F-82EE7893F2EF}"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93A8DF6B-D000-4424-AB64-D710AAE5C964}" type="datetimeFigureOut">
              <a:rPr lang="fr-FR"/>
              <a:pPr>
                <a:defRPr/>
              </a:pPr>
              <a:t>29/08/2016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6C45C2-5B32-4DCF-A758-BB53B393D4EB}" type="slidenum">
              <a:rPr lang="fr-FR"/>
              <a:pPr>
                <a:defRP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D53F33A-E5A5-44EC-BEFD-4BB6A8139C91}" type="datetimeFigureOut">
              <a:rPr lang="fr-FR"/>
              <a:pPr>
                <a:defRPr/>
              </a:pPr>
              <a:t>29/08/2016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A6309B4-057B-471A-8EB1-ECB4F05BDBA9}"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C80451E-C596-4285-96E2-74CDC7B485EC}" type="datetimeFigureOut">
              <a:rPr lang="fr-FR"/>
              <a:pPr>
                <a:defRPr/>
              </a:pPr>
              <a:t>29/08/2016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35FD757-E6BF-41BD-8268-E025CBE93A17}"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466972C-2AA9-44DC-91D8-797F6F249D21}" type="datetimeFigureOut">
              <a:rPr lang="fr-FR"/>
              <a:pPr>
                <a:defRPr/>
              </a:pPr>
              <a:t>29/08/2016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437C014-D915-4BDC-AA74-46F1B65BFE5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4E417D23-EFA2-4C47-8DAC-47F813F27D7F}" type="datetimeFigureOut">
              <a:rPr lang="fr-FR"/>
              <a:pPr>
                <a:defRPr/>
              </a:pPr>
              <a:t>29/08/2016</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6436C4-D2CA-41D4-A95D-1A0F0B6E6BD1}"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9BD667CD-015A-49AC-A2E3-46D340CDABDA}" type="datetimeFigureOut">
              <a:rPr lang="fr-FR"/>
              <a:pPr>
                <a:defRPr/>
              </a:pPr>
              <a:t>29/08/2016</a:t>
            </a:fld>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EA5D22-5403-4A7D-A841-63E5B4F896FC}"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F4278A15-7D7F-465F-B553-602C648860B5}" type="datetimeFigureOut">
              <a:rPr lang="fr-FR"/>
              <a:pPr>
                <a:defRPr/>
              </a:pPr>
              <a:t>29/08/2016</a:t>
            </a:fld>
            <a:endParaRPr 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E2660DF-35E6-4ED7-9BF3-3716B6867351}"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9FAF2733-6639-4BA3-BBB0-2507898E9CB3}" type="datetimeFigureOut">
              <a:rPr lang="fr-FR"/>
              <a:pPr>
                <a:defRPr/>
              </a:pPr>
              <a:t>29/08/2016</a:t>
            </a:fld>
            <a:endParaRPr 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91DEBE8-4FF5-4E4D-BA6C-EB84B1D13E10}"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15C3C842-1407-4DED-808F-97C0810DD7FF}" type="datetimeFigureOut">
              <a:rPr lang="fr-FR"/>
              <a:pPr>
                <a:defRPr/>
              </a:pPr>
              <a:t>29/08/2016</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514EAC-DCC8-484F-9416-4FED94BC74A0}"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1EE23B2E-6C81-4783-BF0B-84C36A624DDC}" type="datetimeFigureOut">
              <a:rPr lang="fr-FR"/>
              <a:pPr>
                <a:defRPr/>
              </a:pPr>
              <a:t>29/08/2016</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839BC6E-46C4-46DF-8DA0-681C2894E9B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a:stretch>
            <a:fillRect/>
          </a:stretch>
        </p:blipFill>
        <p:spPr>
          <a:xfrm>
            <a:off x="292100" y="127000"/>
            <a:ext cx="8559800" cy="6591300"/>
          </a:xfrm>
          <a:prstGeom prst="rect">
            <a:avLst/>
          </a:prstGeom>
        </p:spPr>
      </p:pic>
      <p:pic>
        <p:nvPicPr>
          <p:cNvPr id="1032" name="Image 11"/>
          <p:cNvPicPr>
            <a:picLocks noChangeAspect="1"/>
          </p:cNvPicPr>
          <p:nvPr userDrawn="1"/>
        </p:nvPicPr>
        <p:blipFill>
          <a:blip r:embed="rId14"/>
          <a:srcRect/>
          <a:stretch>
            <a:fillRect/>
          </a:stretch>
        </p:blipFill>
        <p:spPr bwMode="auto">
          <a:xfrm>
            <a:off x="-404813" y="-1000125"/>
            <a:ext cx="9956801" cy="2549525"/>
          </a:xfrm>
          <a:prstGeom prst="rect">
            <a:avLst/>
          </a:prstGeom>
          <a:noFill/>
          <a:ln w="9525">
            <a:noFill/>
            <a:miter lim="800000"/>
            <a:headEnd/>
            <a:tailEnd/>
          </a:ln>
        </p:spPr>
      </p:pic>
      <p:pic>
        <p:nvPicPr>
          <p:cNvPr id="2" name="Image 1" descr="LogosEEAgrantsNORWAYgrants_CMJN.em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19800" y="188640"/>
            <a:ext cx="1690603" cy="487494"/>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3"/>
          <a:stretch>
            <a:fillRect/>
          </a:stretch>
        </p:blipFill>
        <p:spPr>
          <a:xfrm>
            <a:off x="292100" y="127000"/>
            <a:ext cx="8559800" cy="6591300"/>
          </a:xfrm>
          <a:prstGeom prst="rect">
            <a:avLst/>
          </a:prstGeom>
        </p:spPr>
      </p:pic>
      <p:pic>
        <p:nvPicPr>
          <p:cNvPr id="13315" name="Image 10"/>
          <p:cNvPicPr>
            <a:picLocks noChangeAspect="1"/>
          </p:cNvPicPr>
          <p:nvPr userDrawn="1"/>
        </p:nvPicPr>
        <p:blipFill>
          <a:blip r:embed="rId14"/>
          <a:srcRect/>
          <a:stretch>
            <a:fillRect/>
          </a:stretch>
        </p:blipFill>
        <p:spPr bwMode="auto">
          <a:xfrm>
            <a:off x="-404813" y="-427038"/>
            <a:ext cx="9956801" cy="2547938"/>
          </a:xfrm>
          <a:prstGeom prst="rect">
            <a:avLst/>
          </a:prstGeom>
          <a:noFill/>
          <a:ln w="9525">
            <a:noFill/>
            <a:miter lim="800000"/>
            <a:headEnd/>
            <a:tailEnd/>
          </a:ln>
        </p:spPr>
      </p:pic>
      <p:pic>
        <p:nvPicPr>
          <p:cNvPr id="6" name="Image 5" descr="LogosEEAgrantsNORWAYgrants_CMJN.em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4783" y="448081"/>
            <a:ext cx="2497199" cy="72008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597160" y="1969557"/>
            <a:ext cx="7949682" cy="3298013"/>
          </a:xfrm>
          <a:prstGeom prst="rect">
            <a:avLst/>
          </a:prstGeom>
          <a:effectLst>
            <a:outerShdw blurRad="76200" dir="13500000" sy="23000" kx="1200000" algn="br" rotWithShape="0">
              <a:prstClr val="black">
                <a:alpha val="20000"/>
              </a:prstClr>
            </a:outerShdw>
          </a:effectLst>
        </p:spPr>
        <p:txBody>
          <a:bodyPr anchor="ctr"/>
          <a:lstStyle/>
          <a:p>
            <a:r>
              <a:rPr lang="fr-FR" sz="3200" dirty="0">
                <a:latin typeface="+mn-lt"/>
              </a:rPr>
              <a:t>EEA Grants </a:t>
            </a:r>
          </a:p>
          <a:p>
            <a:r>
              <a:rPr lang="fr-FR" sz="3200" dirty="0" err="1">
                <a:solidFill>
                  <a:srgbClr val="4D4D4D"/>
                </a:solidFill>
                <a:latin typeface="+mn-lt"/>
              </a:rPr>
              <a:t>Norway</a:t>
            </a:r>
            <a:r>
              <a:rPr lang="fr-FR" sz="3200" dirty="0">
                <a:solidFill>
                  <a:srgbClr val="4D4D4D"/>
                </a:solidFill>
                <a:latin typeface="+mn-lt"/>
              </a:rPr>
              <a:t> Grants</a:t>
            </a:r>
          </a:p>
          <a:p>
            <a:pPr algn="just"/>
            <a:endParaRPr lang="lt-LT" sz="2400" b="1" dirty="0" smtClean="0">
              <a:latin typeface="+mn-lt"/>
            </a:endParaRPr>
          </a:p>
          <a:p>
            <a:pPr algn="ctr"/>
            <a:r>
              <a:rPr lang="lt-LT" sz="3000" b="1" dirty="0" smtClean="0">
                <a:latin typeface="+mn-lt"/>
              </a:rPr>
              <a:t>Projektas „Nauji </a:t>
            </a:r>
            <a:r>
              <a:rPr lang="lt-LT" sz="3000" b="1" dirty="0">
                <a:latin typeface="+mn-lt"/>
              </a:rPr>
              <a:t>edukacinio turinio modernizavimo metodai ir priemonės švietimo darbuotojų kvalifikacijos </a:t>
            </a:r>
            <a:r>
              <a:rPr lang="lt-LT" sz="3000" b="1" dirty="0" smtClean="0">
                <a:latin typeface="+mn-lt"/>
              </a:rPr>
              <a:t>kėlimui“</a:t>
            </a:r>
          </a:p>
          <a:p>
            <a:pPr algn="ctr"/>
            <a:endParaRPr lang="lt-LT" sz="1500" dirty="0" smtClean="0">
              <a:latin typeface="+mn-lt"/>
            </a:endParaRPr>
          </a:p>
          <a:p>
            <a:pPr algn="ctr"/>
            <a:r>
              <a:rPr lang="fr-FR" sz="2000" dirty="0" err="1" smtClean="0">
                <a:latin typeface="+mn-lt"/>
              </a:rPr>
              <a:t>Projekto</a:t>
            </a:r>
            <a:r>
              <a:rPr lang="fr-FR" sz="2000" dirty="0" smtClean="0">
                <a:latin typeface="+mn-lt"/>
              </a:rPr>
              <a:t> Nr</a:t>
            </a:r>
            <a:r>
              <a:rPr lang="fr-FR" sz="2000" dirty="0">
                <a:latin typeface="+mn-lt"/>
              </a:rPr>
              <a:t>. </a:t>
            </a:r>
            <a:r>
              <a:rPr lang="fr-FR" sz="2000" dirty="0" smtClean="0">
                <a:latin typeface="+mn-lt"/>
              </a:rPr>
              <a:t>EEE-LT08-ŠMM-01-K-02-033</a:t>
            </a:r>
            <a:endParaRPr lang="fr-FR" sz="2000" dirty="0">
              <a:latin typeface="+mn-lt"/>
            </a:endParaRPr>
          </a:p>
        </p:txBody>
      </p:sp>
      <p:sp>
        <p:nvSpPr>
          <p:cNvPr id="2" name="Titre 1"/>
          <p:cNvSpPr txBox="1">
            <a:spLocks/>
          </p:cNvSpPr>
          <p:nvPr/>
        </p:nvSpPr>
        <p:spPr>
          <a:xfrm>
            <a:off x="1261466" y="5651304"/>
            <a:ext cx="7501811" cy="954088"/>
          </a:xfrm>
          <a:prstGeom prst="rect">
            <a:avLst/>
          </a:prstGeom>
          <a:effectLst>
            <a:outerShdw blurRad="76200" dir="13500000" sy="23000" kx="1200000" algn="br" rotWithShape="0">
              <a:prstClr val="black">
                <a:alpha val="20000"/>
              </a:prstClr>
            </a:outerShdw>
          </a:effectLst>
        </p:spPr>
        <p:txBody>
          <a:bodyPr anchor="ctr"/>
          <a:lstStyle/>
          <a:p>
            <a:pPr algn="r"/>
            <a:r>
              <a:rPr lang="lt-LT" sz="1600" dirty="0" smtClean="0">
                <a:latin typeface="+mn-lt"/>
              </a:rPr>
              <a:t>Kauno </a:t>
            </a:r>
            <a:r>
              <a:rPr lang="lt-LT" sz="1600" dirty="0" smtClean="0">
                <a:latin typeface="+mn-lt"/>
              </a:rPr>
              <a:t>technologijos universitetas</a:t>
            </a:r>
            <a:endParaRPr lang="fr-FR" sz="1600" dirty="0">
              <a:latin typeface="+mn-lt"/>
            </a:endParaRPr>
          </a:p>
          <a:p>
            <a:pPr algn="r"/>
            <a:r>
              <a:rPr lang="lt-LT" sz="1600" dirty="0" smtClean="0">
                <a:latin typeface="+mn-lt"/>
              </a:rPr>
              <a:t>2016-05-19</a:t>
            </a:r>
            <a:endParaRPr lang="fr-FR" sz="16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930" y="453291"/>
            <a:ext cx="616263" cy="7037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07680" cy="3662541"/>
          </a:xfrm>
          <a:prstGeom prst="rect">
            <a:avLst/>
          </a:prstGeom>
          <a:noFill/>
          <a:ln w="9525">
            <a:noFill/>
            <a:miter lim="800000"/>
            <a:headEnd/>
            <a:tailEnd/>
          </a:ln>
        </p:spPr>
        <p:txBody>
          <a:bodyPr wrap="square">
            <a:spAutoFit/>
          </a:bodyPr>
          <a:lstStyle/>
          <a:p>
            <a:r>
              <a:rPr lang="lt-LT" sz="2800" b="1" dirty="0">
                <a:latin typeface="+mn-lt"/>
                <a:cs typeface="Times New Roman" panose="02020603050405020304" pitchFamily="18" charset="0"/>
              </a:rPr>
              <a:t>Žaidybinių elementų taikymo elektroninio mokymosi procese modelio kūrimas</a:t>
            </a:r>
            <a:endParaRPr lang="lt-LT" sz="2800" b="1" dirty="0" smtClean="0">
              <a:latin typeface="+mn-lt"/>
              <a:cs typeface="Times New Roman" panose="02020603050405020304" pitchFamily="18" charset="0"/>
            </a:endParaRPr>
          </a:p>
          <a:p>
            <a:endParaRPr lang="lt-LT" sz="2200" b="1" dirty="0">
              <a:latin typeface="+mn-lt"/>
              <a:cs typeface="Times New Roman" panose="02020603050405020304" pitchFamily="18" charset="0"/>
            </a:endParaRPr>
          </a:p>
          <a:p>
            <a:pPr algn="just"/>
            <a:r>
              <a:rPr lang="lt-LT" sz="2200" dirty="0" smtClean="0">
                <a:latin typeface="+mn-lt"/>
              </a:rPr>
              <a:t>Veiklos </a:t>
            </a:r>
            <a:r>
              <a:rPr lang="lt-LT" sz="2200" dirty="0">
                <a:latin typeface="+mn-lt"/>
              </a:rPr>
              <a:t>tikslas – sukurti žaidybinių elementų taikymo praktikoje modelį ir įgyvendinti jį praktikoje. Kuriant žaidybinių elementų taikymui IKTgrįstą mokymosi modelį, </a:t>
            </a:r>
            <a:r>
              <a:rPr lang="lt-LT" sz="2200" dirty="0" smtClean="0">
                <a:latin typeface="+mn-lt"/>
              </a:rPr>
              <a:t>bus inicijuotas </a:t>
            </a:r>
            <a:r>
              <a:rPr lang="lt-LT" sz="2200" dirty="0">
                <a:latin typeface="+mn-lt"/>
              </a:rPr>
              <a:t>esamos situacijos </a:t>
            </a:r>
            <a:r>
              <a:rPr lang="lt-LT" sz="2200" dirty="0" smtClean="0">
                <a:latin typeface="+mn-lt"/>
              </a:rPr>
              <a:t>tyrimas, analizuojami turimi nacionaliniai ištekliai, technologinis įgyvendinimas bei situacija </a:t>
            </a:r>
            <a:r>
              <a:rPr lang="lt-LT" sz="2200" dirty="0">
                <a:latin typeface="+mn-lt"/>
              </a:rPr>
              <a:t>kokybiniu aspektu</a:t>
            </a:r>
            <a:r>
              <a:rPr lang="lt-LT" sz="2200" dirty="0" smtClean="0">
                <a:latin typeface="+mn-lt"/>
              </a:rPr>
              <a:t>. Rezultatas  </a:t>
            </a:r>
            <a:r>
              <a:rPr lang="lt-LT" sz="2200" dirty="0">
                <a:latin typeface="+mn-lt"/>
              </a:rPr>
              <a:t>skirtas turinį modernizuojantiems švietimo darbuotojams.</a:t>
            </a:r>
          </a:p>
          <a:p>
            <a:pPr algn="just"/>
            <a:endParaRPr lang="lt-LT" sz="2200" dirty="0">
              <a:latin typeface="+mn-lt"/>
            </a:endParaRP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1554563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84856" cy="2985433"/>
          </a:xfrm>
          <a:prstGeom prst="rect">
            <a:avLst/>
          </a:prstGeom>
          <a:noFill/>
          <a:ln w="9525">
            <a:noFill/>
            <a:miter lim="800000"/>
            <a:headEnd/>
            <a:tailEnd/>
          </a:ln>
        </p:spPr>
        <p:txBody>
          <a:bodyPr wrap="square">
            <a:spAutoFit/>
          </a:bodyPr>
          <a:lstStyle/>
          <a:p>
            <a:r>
              <a:rPr lang="lt-LT" sz="2800" b="1" dirty="0">
                <a:latin typeface="+mn-lt"/>
                <a:cs typeface="Times New Roman" panose="02020603050405020304" pitchFamily="18" charset="0"/>
              </a:rPr>
              <a:t>Turinio modernizavimo, taikant mobilias </a:t>
            </a:r>
            <a:r>
              <a:rPr lang="lt-LT" sz="2800" b="1" dirty="0" smtClean="0">
                <a:latin typeface="+mn-lt"/>
                <a:cs typeface="Times New Roman" panose="02020603050405020304" pitchFamily="18" charset="0"/>
              </a:rPr>
              <a:t>technologijas </a:t>
            </a:r>
            <a:r>
              <a:rPr lang="lt-LT" sz="2800" b="1" dirty="0">
                <a:latin typeface="+mn-lt"/>
                <a:cs typeface="Times New Roman" panose="02020603050405020304" pitchFamily="18" charset="0"/>
              </a:rPr>
              <a:t>ir žaidybinius metodus, metodikos kūrimas</a:t>
            </a:r>
            <a:br>
              <a:rPr lang="lt-LT" sz="2800" b="1" dirty="0">
                <a:latin typeface="+mn-lt"/>
                <a:cs typeface="Times New Roman" panose="02020603050405020304" pitchFamily="18" charset="0"/>
              </a:rPr>
            </a:br>
            <a:endParaRPr lang="lt-LT" sz="2200" b="1" dirty="0">
              <a:latin typeface="+mn-lt"/>
              <a:cs typeface="Times New Roman" panose="02020603050405020304" pitchFamily="18" charset="0"/>
            </a:endParaRPr>
          </a:p>
          <a:p>
            <a:pPr algn="just"/>
            <a:r>
              <a:rPr lang="lt-LT" sz="2200" dirty="0">
                <a:latin typeface="+mn-lt"/>
              </a:rPr>
              <a:t>Veiklos tikslas - pateikti gaires švietimo darbuotojams kaip taikyti IKT grįsto žaidybinio modelio elementus praktikoje. Bendradarbiavimo principu Lietuvos ir Norvegijos institucijų atstovai dirbs </a:t>
            </a:r>
            <a:r>
              <a:rPr lang="lt-LT" sz="2200" dirty="0" smtClean="0">
                <a:latin typeface="+mn-lt"/>
              </a:rPr>
              <a:t>su </a:t>
            </a:r>
            <a:r>
              <a:rPr lang="lt-LT" sz="2200" dirty="0">
                <a:latin typeface="+mn-lt"/>
              </a:rPr>
              <a:t>tikslu sukurti rezultatą </a:t>
            </a:r>
            <a:r>
              <a:rPr lang="lt-LT" sz="2200" dirty="0" smtClean="0">
                <a:latin typeface="+mn-lt"/>
              </a:rPr>
              <a:t>– metodiką </a:t>
            </a:r>
            <a:r>
              <a:rPr lang="lt-LT" sz="2200" dirty="0">
                <a:latin typeface="+mn-lt"/>
              </a:rPr>
              <a:t>turinio modernizavimui taikant mobilias technologijas ir žaidybinius metodus.</a:t>
            </a: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2237711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84856" cy="4247317"/>
          </a:xfrm>
          <a:prstGeom prst="rect">
            <a:avLst/>
          </a:prstGeom>
          <a:noFill/>
          <a:ln w="9525">
            <a:noFill/>
            <a:miter lim="800000"/>
            <a:headEnd/>
            <a:tailEnd/>
          </a:ln>
        </p:spPr>
        <p:txBody>
          <a:bodyPr wrap="square">
            <a:spAutoFit/>
          </a:bodyPr>
          <a:lstStyle/>
          <a:p>
            <a:r>
              <a:rPr lang="lt-LT" sz="2800" b="1" dirty="0" smtClean="0">
                <a:latin typeface="+mn-lt"/>
                <a:cs typeface="Times New Roman" panose="02020603050405020304" pitchFamily="18" charset="0"/>
              </a:rPr>
              <a:t>Praktiniai </a:t>
            </a:r>
            <a:r>
              <a:rPr lang="lt-LT" sz="2800" b="1" dirty="0">
                <a:latin typeface="+mn-lt"/>
                <a:cs typeface="Times New Roman" panose="02020603050405020304" pitchFamily="18" charset="0"/>
              </a:rPr>
              <a:t>mokymai taikant naują metodą</a:t>
            </a:r>
            <a:br>
              <a:rPr lang="lt-LT" sz="2800" b="1" dirty="0">
                <a:latin typeface="+mn-lt"/>
                <a:cs typeface="Times New Roman" panose="02020603050405020304" pitchFamily="18" charset="0"/>
              </a:rPr>
            </a:br>
            <a:endParaRPr lang="lt-LT" sz="2200" b="1" dirty="0">
              <a:latin typeface="+mn-lt"/>
              <a:cs typeface="Times New Roman" panose="02020603050405020304" pitchFamily="18" charset="0"/>
            </a:endParaRPr>
          </a:p>
          <a:p>
            <a:pPr algn="just"/>
            <a:r>
              <a:rPr lang="lt-LT" sz="2200" dirty="0">
                <a:latin typeface="+mn-lt"/>
              </a:rPr>
              <a:t>Parengta metodika bus testuojama partnerystėje </a:t>
            </a:r>
            <a:r>
              <a:rPr lang="lt-LT" sz="2200" dirty="0" smtClean="0">
                <a:latin typeface="+mn-lt"/>
              </a:rPr>
              <a:t>taikant </a:t>
            </a:r>
            <a:r>
              <a:rPr lang="lt-LT" sz="2200" dirty="0">
                <a:latin typeface="+mn-lt"/>
              </a:rPr>
              <a:t>mišrų mokymosi būdą:</a:t>
            </a:r>
          </a:p>
          <a:p>
            <a:pPr marL="342900" indent="-342900" algn="just">
              <a:buFont typeface="Arial" panose="020B0604020202020204" pitchFamily="34" charset="0"/>
              <a:buChar char="•"/>
            </a:pPr>
            <a:r>
              <a:rPr lang="lt-LT" sz="2200" dirty="0" smtClean="0">
                <a:latin typeface="+mn-lt"/>
              </a:rPr>
              <a:t>akivaizdinius </a:t>
            </a:r>
            <a:r>
              <a:rPr lang="lt-LT" sz="2200" dirty="0">
                <a:latin typeface="+mn-lt"/>
              </a:rPr>
              <a:t>susitikimus</a:t>
            </a:r>
          </a:p>
          <a:p>
            <a:pPr marL="342900" indent="-342900" algn="just">
              <a:buFont typeface="Arial" panose="020B0604020202020204" pitchFamily="34" charset="0"/>
              <a:buChar char="•"/>
            </a:pPr>
            <a:r>
              <a:rPr lang="lt-LT" sz="2200" dirty="0" smtClean="0">
                <a:latin typeface="+mn-lt"/>
              </a:rPr>
              <a:t>naudojant </a:t>
            </a:r>
            <a:r>
              <a:rPr lang="lt-LT" sz="2200" dirty="0">
                <a:latin typeface="+mn-lt"/>
              </a:rPr>
              <a:t>MAIK kursų modelį.</a:t>
            </a:r>
          </a:p>
          <a:p>
            <a:pPr algn="just"/>
            <a:endParaRPr lang="lt-LT" sz="2200" dirty="0" smtClean="0">
              <a:latin typeface="+mn-lt"/>
            </a:endParaRPr>
          </a:p>
          <a:p>
            <a:pPr algn="just"/>
            <a:r>
              <a:rPr lang="lt-LT" sz="2200" dirty="0" smtClean="0">
                <a:latin typeface="+mn-lt"/>
              </a:rPr>
              <a:t>Bus </a:t>
            </a:r>
            <a:r>
              <a:rPr lang="lt-LT" sz="2200" dirty="0">
                <a:latin typeface="+mn-lt"/>
              </a:rPr>
              <a:t>vykdomos besimokančiųjų apklausos dėl metodinių nurodymų kokybės, aiškumo ir atsižvelgiant į jų rezultatus, tobulinami projekto produktai. </a:t>
            </a:r>
            <a:r>
              <a:rPr lang="lt-LT" sz="2200" dirty="0" smtClean="0">
                <a:latin typeface="+mn-lt"/>
              </a:rPr>
              <a:t>Metodiniai </a:t>
            </a:r>
            <a:r>
              <a:rPr lang="lt-LT" sz="2200" dirty="0">
                <a:latin typeface="+mn-lt"/>
              </a:rPr>
              <a:t>nurodymai bus </a:t>
            </a:r>
            <a:r>
              <a:rPr lang="lt-LT" sz="2200" dirty="0" smtClean="0">
                <a:latin typeface="+mn-lt"/>
              </a:rPr>
              <a:t>pristatomi </a:t>
            </a:r>
            <a:r>
              <a:rPr lang="lt-LT" sz="2200" dirty="0">
                <a:latin typeface="+mn-lt"/>
              </a:rPr>
              <a:t>suaugusiųjų mokymo sektoriuje ir </a:t>
            </a:r>
            <a:r>
              <a:rPr lang="lt-LT" sz="2200" dirty="0" smtClean="0">
                <a:latin typeface="+mn-lt"/>
              </a:rPr>
              <a:t>patalpinti </a:t>
            </a:r>
            <a:r>
              <a:rPr lang="lt-LT" sz="2200" dirty="0">
                <a:latin typeface="+mn-lt"/>
              </a:rPr>
              <a:t>informacinėje </a:t>
            </a:r>
            <a:r>
              <a:rPr lang="lt-LT" sz="2200" dirty="0" smtClean="0">
                <a:latin typeface="+mn-lt"/>
              </a:rPr>
              <a:t>sistemoje</a:t>
            </a:r>
            <a:r>
              <a:rPr lang="lt-LT" sz="2200" dirty="0">
                <a:latin typeface="+mn-lt"/>
              </a:rPr>
              <a:t>.</a:t>
            </a:r>
          </a:p>
          <a:p>
            <a:pPr algn="just"/>
            <a:endParaRPr lang="lt-LT" sz="2200" dirty="0">
              <a:latin typeface="+mn-lt"/>
            </a:endParaRP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3661609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84856" cy="4678204"/>
          </a:xfrm>
          <a:prstGeom prst="rect">
            <a:avLst/>
          </a:prstGeom>
          <a:noFill/>
          <a:ln w="9525">
            <a:noFill/>
            <a:miter lim="800000"/>
            <a:headEnd/>
            <a:tailEnd/>
          </a:ln>
        </p:spPr>
        <p:txBody>
          <a:bodyPr wrap="square">
            <a:spAutoFit/>
          </a:bodyPr>
          <a:lstStyle/>
          <a:p>
            <a:r>
              <a:rPr lang="lt-LT" sz="2800" b="1" dirty="0" smtClean="0">
                <a:latin typeface="+mn-lt"/>
                <a:cs typeface="Times New Roman" panose="02020603050405020304" pitchFamily="18" charset="0"/>
              </a:rPr>
              <a:t>Lietuvos </a:t>
            </a:r>
            <a:r>
              <a:rPr lang="lt-LT" sz="2800" b="1" dirty="0">
                <a:latin typeface="+mn-lt"/>
                <a:cs typeface="Times New Roman" panose="02020603050405020304" pitchFamily="18" charset="0"/>
              </a:rPr>
              <a:t>ir Norvegijos institucijų informacinės sistemos kūrimas </a:t>
            </a:r>
            <a:br>
              <a:rPr lang="lt-LT" sz="2800" b="1" dirty="0">
                <a:latin typeface="+mn-lt"/>
                <a:cs typeface="Times New Roman" panose="02020603050405020304" pitchFamily="18" charset="0"/>
              </a:rPr>
            </a:br>
            <a:endParaRPr lang="lt-LT" sz="2200" b="1" dirty="0">
              <a:latin typeface="+mn-lt"/>
              <a:cs typeface="Times New Roman" panose="02020603050405020304" pitchFamily="18" charset="0"/>
            </a:endParaRPr>
          </a:p>
          <a:p>
            <a:pPr algn="just"/>
            <a:r>
              <a:rPr lang="lt-LT" sz="2200" dirty="0">
                <a:latin typeface="+mn-lt"/>
              </a:rPr>
              <a:t>Sukurta sistema užtikrins esmines ištekių atvirumo funkcijas:</a:t>
            </a:r>
          </a:p>
          <a:p>
            <a:pPr marL="342900" indent="-342900" algn="just">
              <a:buFont typeface="Arial" panose="020B0604020202020204" pitchFamily="34" charset="0"/>
              <a:buChar char="•"/>
            </a:pPr>
            <a:r>
              <a:rPr lang="lt-LT" sz="2200" dirty="0">
                <a:latin typeface="+mn-lt"/>
              </a:rPr>
              <a:t>sukurta atvirų švietimo išteklių bazė</a:t>
            </a:r>
          </a:p>
          <a:p>
            <a:pPr marL="342900" indent="-342900" algn="just">
              <a:buFont typeface="Arial" panose="020B0604020202020204" pitchFamily="34" charset="0"/>
              <a:buChar char="•"/>
            </a:pPr>
            <a:r>
              <a:rPr lang="lt-LT" sz="2200" dirty="0">
                <a:latin typeface="+mn-lt"/>
              </a:rPr>
              <a:t>sukurta projekto viešinimo ir sklaidos erdvė</a:t>
            </a:r>
          </a:p>
          <a:p>
            <a:pPr marL="342900" indent="-342900" algn="just">
              <a:buFont typeface="Arial" panose="020B0604020202020204" pitchFamily="34" charset="0"/>
              <a:buChar char="•"/>
            </a:pPr>
            <a:r>
              <a:rPr lang="lt-LT" sz="2200" dirty="0">
                <a:latin typeface="+mn-lt"/>
              </a:rPr>
              <a:t>kursų teikimo aplinka</a:t>
            </a:r>
          </a:p>
          <a:p>
            <a:pPr marL="342900" indent="-342900" algn="just">
              <a:buFont typeface="Arial" panose="020B0604020202020204" pitchFamily="34" charset="0"/>
              <a:buChar char="•"/>
            </a:pPr>
            <a:r>
              <a:rPr lang="lt-LT" sz="2200" dirty="0">
                <a:latin typeface="+mn-lt"/>
              </a:rPr>
              <a:t>komunikavimo ir bendradarbiavimo priemonės </a:t>
            </a:r>
          </a:p>
          <a:p>
            <a:pPr algn="just"/>
            <a:endParaRPr lang="lt-LT" sz="2200" dirty="0" smtClean="0">
              <a:latin typeface="+mn-lt"/>
            </a:endParaRPr>
          </a:p>
          <a:p>
            <a:pPr algn="just"/>
            <a:r>
              <a:rPr lang="lt-LT" sz="2200" dirty="0" smtClean="0">
                <a:latin typeface="+mn-lt"/>
              </a:rPr>
              <a:t>Atvirumo </a:t>
            </a:r>
            <a:r>
              <a:rPr lang="lt-LT" sz="2200" dirty="0">
                <a:latin typeface="+mn-lt"/>
              </a:rPr>
              <a:t>pagrindu </a:t>
            </a:r>
            <a:r>
              <a:rPr lang="lt-LT" sz="2200" dirty="0" smtClean="0">
                <a:latin typeface="+mn-lt"/>
              </a:rPr>
              <a:t>sukurta </a:t>
            </a:r>
            <a:r>
              <a:rPr lang="lt-LT" sz="2200" dirty="0">
                <a:latin typeface="+mn-lt"/>
              </a:rPr>
              <a:t>sistema bus puikus įrankis visiems vartotojams, kurie galės pasidalinti savo turima patirtimi ar atvirais švietimo ištekliais. </a:t>
            </a:r>
            <a:endParaRPr lang="lt-LT" sz="2200" dirty="0" smtClean="0">
              <a:latin typeface="+mn-lt"/>
            </a:endParaRPr>
          </a:p>
          <a:p>
            <a:pPr algn="just"/>
            <a:endParaRPr lang="lt-LT" sz="2200" dirty="0">
              <a:latin typeface="+mn-lt"/>
            </a:endParaRP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3286855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84856" cy="4247317"/>
          </a:xfrm>
          <a:prstGeom prst="rect">
            <a:avLst/>
          </a:prstGeom>
          <a:noFill/>
          <a:ln w="9525">
            <a:noFill/>
            <a:miter lim="800000"/>
            <a:headEnd/>
            <a:tailEnd/>
          </a:ln>
        </p:spPr>
        <p:txBody>
          <a:bodyPr wrap="square">
            <a:spAutoFit/>
          </a:bodyPr>
          <a:lstStyle/>
          <a:p>
            <a:r>
              <a:rPr lang="lt-LT" sz="2800" b="1" smtClean="0">
                <a:latin typeface="+mn-lt"/>
                <a:cs typeface="Times New Roman" panose="02020603050405020304" pitchFamily="18" charset="0"/>
              </a:rPr>
              <a:t>Projekto nauda</a:t>
            </a:r>
            <a:r>
              <a:rPr lang="lt-LT" sz="2800" b="1" dirty="0">
                <a:latin typeface="+mn-lt"/>
                <a:cs typeface="Times New Roman" panose="02020603050405020304" pitchFamily="18" charset="0"/>
              </a:rPr>
              <a:t/>
            </a:r>
            <a:br>
              <a:rPr lang="lt-LT" sz="2800" b="1" dirty="0">
                <a:latin typeface="+mn-lt"/>
                <a:cs typeface="Times New Roman" panose="02020603050405020304" pitchFamily="18" charset="0"/>
              </a:rPr>
            </a:br>
            <a:endParaRPr lang="lt-LT" sz="2200" b="1" dirty="0">
              <a:latin typeface="+mn-lt"/>
              <a:cs typeface="Times New Roman" panose="02020603050405020304" pitchFamily="18" charset="0"/>
            </a:endParaRPr>
          </a:p>
          <a:p>
            <a:pPr algn="just"/>
            <a:r>
              <a:rPr lang="lt-LT" sz="2200" dirty="0">
                <a:latin typeface="+mn-lt"/>
              </a:rPr>
              <a:t>Šio projekto kokybiškas įgyvendinimas leis ne tik plėsti tarptautinio bendravimo, bendradarbiavimo patirtį, bet taip pat prisidės prie švietimo darbuotojų kompetencijų bei praktinių gebėjimų, mokymo proceso, žinių tobulinimo. Bendradarbiaujant šioms institucijoms bei sukūrus numatytus rezultatus švietimo institucijų darbuotojai </a:t>
            </a:r>
            <a:r>
              <a:rPr lang="lt-LT" sz="2200" dirty="0" smtClean="0">
                <a:latin typeface="+mn-lt"/>
              </a:rPr>
              <a:t>tiek </a:t>
            </a:r>
            <a:r>
              <a:rPr lang="lt-LT" sz="2200" dirty="0">
                <a:latin typeface="+mn-lt"/>
              </a:rPr>
              <a:t>nacionaliniu </a:t>
            </a:r>
            <a:r>
              <a:rPr lang="lt-LT" sz="2200" dirty="0" smtClean="0">
                <a:latin typeface="+mn-lt"/>
              </a:rPr>
              <a:t>mąstu, </a:t>
            </a:r>
            <a:r>
              <a:rPr lang="lt-LT" sz="2200" dirty="0">
                <a:latin typeface="+mn-lt"/>
              </a:rPr>
              <a:t>tiek ir </a:t>
            </a:r>
            <a:r>
              <a:rPr lang="lt-LT" sz="2200" dirty="0" smtClean="0">
                <a:latin typeface="+mn-lt"/>
              </a:rPr>
              <a:t>regioniniu </a:t>
            </a:r>
            <a:r>
              <a:rPr lang="lt-LT" sz="2200" dirty="0">
                <a:latin typeface="+mn-lt"/>
              </a:rPr>
              <a:t>mąstu turės galimybę mokytis visą gyvenimą, tenkinti pažinimo poreikius, tobulinti įgytą kvalifikaciją ar įgyti papildomų kvalifikacijų. Be to, bus galima lengvesniu būdu suaugusiems asmenims siekti tobulinti asmenines, pilietines, socialines ar </a:t>
            </a:r>
            <a:r>
              <a:rPr lang="lt-LT" sz="2200" dirty="0" smtClean="0">
                <a:latin typeface="+mn-lt"/>
              </a:rPr>
              <a:t>profesinės </a:t>
            </a:r>
            <a:r>
              <a:rPr lang="lt-LT" sz="2200" dirty="0">
                <a:latin typeface="+mn-lt"/>
              </a:rPr>
              <a:t>srities kompetencijas. </a:t>
            </a: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2233232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466775" y="3183412"/>
            <a:ext cx="8184856" cy="523220"/>
          </a:xfrm>
          <a:prstGeom prst="rect">
            <a:avLst/>
          </a:prstGeom>
          <a:noFill/>
          <a:ln w="9525">
            <a:noFill/>
            <a:miter lim="800000"/>
            <a:headEnd/>
            <a:tailEnd/>
          </a:ln>
        </p:spPr>
        <p:txBody>
          <a:bodyPr wrap="square">
            <a:spAutoFit/>
          </a:bodyPr>
          <a:lstStyle/>
          <a:p>
            <a:pPr algn="ctr"/>
            <a:r>
              <a:rPr lang="lt-LT" sz="2800" b="1" dirty="0" smtClean="0">
                <a:latin typeface="+mn-lt"/>
                <a:cs typeface="Times New Roman" panose="02020603050405020304" pitchFamily="18" charset="0"/>
              </a:rPr>
              <a:t>Dėkoju už dėmesį</a:t>
            </a:r>
            <a:endParaRPr lang="lt-LT" sz="2200" b="1" dirty="0">
              <a:latin typeface="+mn-lt"/>
              <a:cs typeface="Times New Roman" panose="02020603050405020304" pitchFamily="18" charset="0"/>
            </a:endParaRP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2624439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07680" cy="4816703"/>
          </a:xfrm>
          <a:prstGeom prst="rect">
            <a:avLst/>
          </a:prstGeom>
          <a:noFill/>
          <a:ln w="9525">
            <a:noFill/>
            <a:miter lim="800000"/>
            <a:headEnd/>
            <a:tailEnd/>
          </a:ln>
        </p:spPr>
        <p:txBody>
          <a:bodyPr wrap="square">
            <a:spAutoFit/>
          </a:bodyPr>
          <a:lstStyle/>
          <a:p>
            <a:pPr algn="just"/>
            <a:r>
              <a:rPr lang="lt-LT" sz="2200" b="1" dirty="0" smtClean="0">
                <a:latin typeface="+mn-lt"/>
                <a:cs typeface="Times New Roman" panose="02020603050405020304" pitchFamily="18" charset="0"/>
              </a:rPr>
              <a:t>Projektas </a:t>
            </a:r>
            <a:r>
              <a:rPr lang="lt-LT" sz="2200" b="1" dirty="0">
                <a:latin typeface="+mn-lt"/>
                <a:cs typeface="Times New Roman" panose="02020603050405020304" pitchFamily="18" charset="0"/>
              </a:rPr>
              <a:t>finansuojamas </a:t>
            </a:r>
            <a:r>
              <a:rPr lang="lt-LT" sz="2200" dirty="0">
                <a:latin typeface="+mn-lt"/>
                <a:cs typeface="Times New Roman" panose="02020603050405020304" pitchFamily="18" charset="0"/>
              </a:rPr>
              <a:t>pagal 2009–2014 m. Europos ekonominės erdvės finansinio mechanizmo lėšomis </a:t>
            </a:r>
            <a:r>
              <a:rPr lang="lt-LT" sz="2200" dirty="0" smtClean="0">
                <a:latin typeface="+mn-lt"/>
                <a:cs typeface="Times New Roman" panose="02020603050405020304" pitchFamily="18" charset="0"/>
              </a:rPr>
              <a:t>finansuojamą programą </a:t>
            </a:r>
            <a:r>
              <a:rPr lang="lt-LT" sz="2200" dirty="0">
                <a:latin typeface="+mn-lt"/>
                <a:cs typeface="Times New Roman" panose="02020603050405020304" pitchFamily="18" charset="0"/>
              </a:rPr>
              <a:t>Nr. LT08 „EEE stipendijų programa</a:t>
            </a:r>
            <a:r>
              <a:rPr lang="lt-LT" sz="2200" dirty="0" smtClean="0">
                <a:latin typeface="+mn-lt"/>
                <a:cs typeface="Times New Roman" panose="02020603050405020304" pitchFamily="18" charset="0"/>
              </a:rPr>
              <a:t>“.</a:t>
            </a:r>
          </a:p>
          <a:p>
            <a:pPr algn="just">
              <a:spcBef>
                <a:spcPts val="0"/>
              </a:spcBef>
            </a:pPr>
            <a:endParaRPr lang="lt-LT" sz="1500" b="1" dirty="0" smtClean="0">
              <a:latin typeface="+mn-lt"/>
              <a:cs typeface="Times New Roman" panose="02020603050405020304" pitchFamily="18" charset="0"/>
            </a:endParaRPr>
          </a:p>
          <a:p>
            <a:pPr algn="just">
              <a:spcBef>
                <a:spcPts val="0"/>
              </a:spcBef>
            </a:pPr>
            <a:r>
              <a:rPr lang="lt-LT" sz="2200" b="1" dirty="0" smtClean="0">
                <a:latin typeface="+mn-lt"/>
                <a:cs typeface="Times New Roman" panose="02020603050405020304" pitchFamily="18" charset="0"/>
              </a:rPr>
              <a:t>Projekto </a:t>
            </a:r>
            <a:r>
              <a:rPr lang="lt-LT" sz="2200" b="1" dirty="0">
                <a:latin typeface="+mn-lt"/>
                <a:cs typeface="Times New Roman" panose="02020603050405020304" pitchFamily="18" charset="0"/>
              </a:rPr>
              <a:t>įgyvendinimo laikotarpis </a:t>
            </a:r>
            <a:r>
              <a:rPr lang="lt-LT" sz="2200" dirty="0">
                <a:latin typeface="+mn-lt"/>
                <a:cs typeface="Times New Roman" panose="02020603050405020304" pitchFamily="18" charset="0"/>
              </a:rPr>
              <a:t>– 2016.04.13 – 2016.09.30</a:t>
            </a:r>
          </a:p>
          <a:p>
            <a:pPr algn="just">
              <a:spcBef>
                <a:spcPts val="0"/>
              </a:spcBef>
            </a:pPr>
            <a:endParaRPr lang="lt-LT" sz="1500" b="1" dirty="0" smtClean="0">
              <a:latin typeface="+mn-lt"/>
              <a:cs typeface="Times New Roman" panose="02020603050405020304" pitchFamily="18" charset="0"/>
            </a:endParaRPr>
          </a:p>
          <a:p>
            <a:pPr algn="just">
              <a:spcBef>
                <a:spcPts val="0"/>
              </a:spcBef>
            </a:pPr>
            <a:r>
              <a:rPr lang="lt-LT" sz="2200" b="1" dirty="0" smtClean="0">
                <a:latin typeface="+mn-lt"/>
                <a:cs typeface="Times New Roman" panose="02020603050405020304" pitchFamily="18" charset="0"/>
              </a:rPr>
              <a:t>Projekto </a:t>
            </a:r>
            <a:r>
              <a:rPr lang="lt-LT" sz="2200" b="1" dirty="0">
                <a:latin typeface="+mn-lt"/>
                <a:cs typeface="Times New Roman" panose="02020603050405020304" pitchFamily="18" charset="0"/>
              </a:rPr>
              <a:t>finansavimo suma </a:t>
            </a:r>
            <a:r>
              <a:rPr lang="lt-LT" sz="2200" dirty="0">
                <a:latin typeface="+mn-lt"/>
                <a:cs typeface="Times New Roman" panose="02020603050405020304" pitchFamily="18" charset="0"/>
              </a:rPr>
              <a:t>– 61 646,46 Eur </a:t>
            </a:r>
          </a:p>
          <a:p>
            <a:pPr algn="just"/>
            <a:endParaRPr lang="lt-LT" sz="1500" b="1" dirty="0" smtClean="0">
              <a:latin typeface="+mn-lt"/>
              <a:cs typeface="Times New Roman" panose="02020603050405020304" pitchFamily="18" charset="0"/>
            </a:endParaRPr>
          </a:p>
          <a:p>
            <a:pPr algn="just"/>
            <a:r>
              <a:rPr lang="lt-LT" sz="2200" b="1" dirty="0" smtClean="0">
                <a:latin typeface="+mn-lt"/>
                <a:cs typeface="Times New Roman" panose="02020603050405020304" pitchFamily="18" charset="0"/>
              </a:rPr>
              <a:t>Projekto koordinatorius </a:t>
            </a:r>
            <a:r>
              <a:rPr lang="lt-LT" sz="2200" dirty="0" smtClean="0">
                <a:latin typeface="+mn-lt"/>
                <a:cs typeface="Times New Roman" panose="02020603050405020304" pitchFamily="18" charset="0"/>
              </a:rPr>
              <a:t>- Kauno technologijos universitetas</a:t>
            </a:r>
          </a:p>
          <a:p>
            <a:pPr algn="just"/>
            <a:endParaRPr lang="lt-LT" sz="1500" b="1" dirty="0">
              <a:solidFill>
                <a:srgbClr val="4D4D4D"/>
              </a:solidFill>
              <a:latin typeface="+mn-lt"/>
              <a:cs typeface="Times New Roman" panose="02020603050405020304" pitchFamily="18" charset="0"/>
            </a:endParaRPr>
          </a:p>
          <a:p>
            <a:pPr algn="just"/>
            <a:r>
              <a:rPr lang="lt-LT" sz="2200" b="1" dirty="0">
                <a:latin typeface="+mn-lt"/>
                <a:cs typeface="Times New Roman" panose="02020603050405020304" pitchFamily="18" charset="0"/>
              </a:rPr>
              <a:t>Projekto partneriai:</a:t>
            </a:r>
          </a:p>
          <a:p>
            <a:pPr marL="342900" indent="-342900" algn="just">
              <a:spcBef>
                <a:spcPts val="600"/>
              </a:spcBef>
              <a:buFont typeface="Arial" panose="020B0604020202020204" pitchFamily="34" charset="0"/>
              <a:buChar char="•"/>
            </a:pPr>
            <a:r>
              <a:rPr lang="lt-LT" sz="2200" dirty="0" smtClean="0">
                <a:latin typeface="+mn-lt"/>
              </a:rPr>
              <a:t>Všį </a:t>
            </a:r>
            <a:r>
              <a:rPr lang="lt-LT" sz="2200" dirty="0">
                <a:latin typeface="+mn-lt"/>
              </a:rPr>
              <a:t>Baltijos edukacinių technologijų institutas</a:t>
            </a:r>
            <a:endParaRPr lang="lt-LT" sz="2200" dirty="0">
              <a:latin typeface="+mn-lt"/>
              <a:ea typeface="Times New Roman" panose="02020603050405020304" pitchFamily="18" charset="0"/>
            </a:endParaRPr>
          </a:p>
          <a:p>
            <a:pPr marL="342900" indent="-342900" algn="just">
              <a:buFont typeface="Arial" panose="020B0604020202020204" pitchFamily="34" charset="0"/>
              <a:buChar char="•"/>
            </a:pPr>
            <a:r>
              <a:rPr lang="lt-LT" sz="2200" dirty="0">
                <a:latin typeface="+mn-lt"/>
              </a:rPr>
              <a:t>Flexible Education Norway </a:t>
            </a:r>
            <a:endParaRPr lang="lt-LT" sz="2200" dirty="0">
              <a:latin typeface="+mn-lt"/>
              <a:ea typeface="Times New Roman" panose="02020603050405020304" pitchFamily="18" charset="0"/>
            </a:endParaRPr>
          </a:p>
          <a:p>
            <a:pPr marL="342900" indent="-342900" algn="just">
              <a:buFont typeface="Arial" panose="020B0604020202020204" pitchFamily="34" charset="0"/>
              <a:buChar char="•"/>
            </a:pPr>
            <a:r>
              <a:rPr lang="lt-LT" sz="2200" dirty="0">
                <a:latin typeface="+mn-lt"/>
              </a:rPr>
              <a:t>Kauno rajono švietimo centras</a:t>
            </a:r>
            <a:endParaRPr lang="lt-LT" sz="2200" dirty="0">
              <a:latin typeface="+mn-lt"/>
              <a:ea typeface="Times New Roman" panose="02020603050405020304" pitchFamily="18" charset="0"/>
            </a:endParaRPr>
          </a:p>
          <a:p>
            <a:pPr marL="342900" indent="-342900" algn="just">
              <a:buFont typeface="Arial" panose="020B0604020202020204" pitchFamily="34" charset="0"/>
              <a:buChar char="•"/>
            </a:pPr>
            <a:r>
              <a:rPr lang="lt-LT" sz="2200" dirty="0">
                <a:latin typeface="+mn-lt"/>
              </a:rPr>
              <a:t>Nacionalinė distancinio mokymo </a:t>
            </a:r>
            <a:r>
              <a:rPr lang="lt-LT" sz="2200" dirty="0" smtClean="0">
                <a:latin typeface="+mn-lt"/>
              </a:rPr>
              <a:t>asociacija</a:t>
            </a:r>
            <a:endParaRPr lang="lt-LT" sz="2200" dirty="0">
              <a:latin typeface="+mn-lt"/>
              <a:cs typeface="Times New Roman" panose="02020603050405020304" pitchFamily="18" charset="0"/>
            </a:endParaRP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07680" cy="2554545"/>
          </a:xfrm>
          <a:prstGeom prst="rect">
            <a:avLst/>
          </a:prstGeom>
          <a:noFill/>
          <a:ln w="9525">
            <a:noFill/>
            <a:miter lim="800000"/>
            <a:headEnd/>
            <a:tailEnd/>
          </a:ln>
        </p:spPr>
        <p:txBody>
          <a:bodyPr wrap="square">
            <a:spAutoFit/>
          </a:bodyPr>
          <a:lstStyle/>
          <a:p>
            <a:pPr algn="just"/>
            <a:r>
              <a:rPr lang="lt-LT" sz="2800" b="1" dirty="0" smtClean="0">
                <a:latin typeface="+mn-lt"/>
                <a:cs typeface="Times New Roman" panose="02020603050405020304" pitchFamily="18" charset="0"/>
              </a:rPr>
              <a:t>Projekto tikslas </a:t>
            </a:r>
          </a:p>
          <a:p>
            <a:pPr algn="just"/>
            <a:endParaRPr lang="lt-LT" sz="2200" b="1" dirty="0">
              <a:latin typeface="+mn-lt"/>
              <a:cs typeface="Times New Roman" panose="02020603050405020304" pitchFamily="18" charset="0"/>
            </a:endParaRPr>
          </a:p>
          <a:p>
            <a:pPr algn="just"/>
            <a:r>
              <a:rPr lang="lt-LT" sz="2200" dirty="0">
                <a:latin typeface="+mn-lt"/>
              </a:rPr>
              <a:t>Projekto tikslas </a:t>
            </a:r>
            <a:r>
              <a:rPr lang="lt-LT" sz="2200" dirty="0" smtClean="0">
                <a:latin typeface="+mn-lt"/>
              </a:rPr>
              <a:t>– </a:t>
            </a:r>
            <a:r>
              <a:rPr lang="lt-LT" sz="2200" dirty="0">
                <a:latin typeface="+mn-lt"/>
              </a:rPr>
              <a:t>didinti švietimo darbuotojų dalyvavimą mokymosi visą gyvenimą veiklose, tobulinant ikimokyklinio, bendrojo ir </a:t>
            </a:r>
            <a:r>
              <a:rPr lang="lt-LT" sz="2200" dirty="0" smtClean="0">
                <a:latin typeface="+mn-lt"/>
              </a:rPr>
              <a:t>profesinio švietimo darbuotojų </a:t>
            </a:r>
            <a:r>
              <a:rPr lang="lt-LT" sz="2200" dirty="0">
                <a:latin typeface="+mn-lt"/>
              </a:rPr>
              <a:t>kompetencijas edukacinio turinio modernizavimo srityje bei naujų, IKT priemonėmis grįstų, metodų taikyme.</a:t>
            </a: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4090889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07680" cy="2708434"/>
          </a:xfrm>
          <a:prstGeom prst="rect">
            <a:avLst/>
          </a:prstGeom>
          <a:noFill/>
          <a:ln w="9525">
            <a:noFill/>
            <a:miter lim="800000"/>
            <a:headEnd/>
            <a:tailEnd/>
          </a:ln>
        </p:spPr>
        <p:txBody>
          <a:bodyPr wrap="square">
            <a:spAutoFit/>
          </a:bodyPr>
          <a:lstStyle/>
          <a:p>
            <a:pPr algn="just"/>
            <a:r>
              <a:rPr lang="lt-LT" sz="2800" b="1" dirty="0" smtClean="0">
                <a:latin typeface="+mn-lt"/>
                <a:cs typeface="Times New Roman" panose="02020603050405020304" pitchFamily="18" charset="0"/>
              </a:rPr>
              <a:t>Projekto uždaviniai </a:t>
            </a:r>
          </a:p>
          <a:p>
            <a:pPr algn="just"/>
            <a:endParaRPr lang="lt-LT" sz="2200" b="1" dirty="0">
              <a:latin typeface="+mn-lt"/>
              <a:cs typeface="Times New Roman" panose="02020603050405020304" pitchFamily="18" charset="0"/>
            </a:endParaRPr>
          </a:p>
          <a:p>
            <a:pPr marL="342900" indent="-342900" algn="just">
              <a:buFont typeface="Arial" panose="020B0604020202020204" pitchFamily="34" charset="0"/>
              <a:buChar char="•"/>
            </a:pPr>
            <a:r>
              <a:rPr lang="lt-LT" sz="2200" dirty="0" smtClean="0">
                <a:latin typeface="+mn-lt"/>
              </a:rPr>
              <a:t>skatinti </a:t>
            </a:r>
            <a:r>
              <a:rPr lang="lt-LT" sz="2200" dirty="0">
                <a:latin typeface="+mn-lt"/>
              </a:rPr>
              <a:t>tarptautinį bendradarbiavimą bei kelti švietimo darbuotojų  kompetencijas turinio modernizavimo srityje, taikant naujus mokymosi metodus bei technologijas</a:t>
            </a:r>
          </a:p>
          <a:p>
            <a:pPr marL="342900" indent="-342900" algn="just">
              <a:spcBef>
                <a:spcPts val="1200"/>
              </a:spcBef>
              <a:buFont typeface="Arial" panose="020B0604020202020204" pitchFamily="34" charset="0"/>
              <a:buChar char="•"/>
            </a:pPr>
            <a:r>
              <a:rPr lang="lt-LT" sz="2200" dirty="0" smtClean="0">
                <a:latin typeface="+mn-lt"/>
              </a:rPr>
              <a:t>sukurti </a:t>
            </a:r>
            <a:r>
              <a:rPr lang="lt-LT" sz="2200" dirty="0">
                <a:latin typeface="+mn-lt"/>
              </a:rPr>
              <a:t>ir aprašyti naujus mokymosi metodus, skirtus edukacinio turinio modernizavimui, taikant technologijas</a:t>
            </a: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2869063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07680" cy="2862322"/>
          </a:xfrm>
          <a:prstGeom prst="rect">
            <a:avLst/>
          </a:prstGeom>
          <a:noFill/>
          <a:ln w="9525">
            <a:noFill/>
            <a:miter lim="800000"/>
            <a:headEnd/>
            <a:tailEnd/>
          </a:ln>
        </p:spPr>
        <p:txBody>
          <a:bodyPr wrap="square">
            <a:spAutoFit/>
          </a:bodyPr>
          <a:lstStyle/>
          <a:p>
            <a:pPr algn="just"/>
            <a:r>
              <a:rPr lang="lt-LT" sz="2800" b="1" dirty="0" smtClean="0">
                <a:latin typeface="+mn-lt"/>
                <a:cs typeface="Times New Roman" panose="02020603050405020304" pitchFamily="18" charset="0"/>
              </a:rPr>
              <a:t>Tikslinė grupė </a:t>
            </a:r>
          </a:p>
          <a:p>
            <a:pPr algn="just"/>
            <a:endParaRPr lang="lt-LT" sz="2200" b="1" dirty="0">
              <a:latin typeface="+mn-lt"/>
              <a:cs typeface="Times New Roman" panose="02020603050405020304" pitchFamily="18" charset="0"/>
            </a:endParaRPr>
          </a:p>
          <a:p>
            <a:pPr marL="342900" indent="-342900" algn="just">
              <a:buFont typeface="Arial" panose="020B0604020202020204" pitchFamily="34" charset="0"/>
              <a:buChar char="•"/>
            </a:pPr>
            <a:r>
              <a:rPr lang="lt-LT" sz="2200" dirty="0" smtClean="0">
                <a:latin typeface="+mn-lt"/>
              </a:rPr>
              <a:t>ikimokyklinio </a:t>
            </a:r>
            <a:r>
              <a:rPr lang="lt-LT" sz="2200" dirty="0">
                <a:latin typeface="+mn-lt"/>
              </a:rPr>
              <a:t>ir bendrojo </a:t>
            </a:r>
            <a:r>
              <a:rPr lang="lt-LT" sz="2200" dirty="0" smtClean="0">
                <a:latin typeface="+mn-lt"/>
              </a:rPr>
              <a:t>ugdymo, profesinio </a:t>
            </a:r>
            <a:r>
              <a:rPr lang="lt-LT" sz="2200" dirty="0">
                <a:latin typeface="+mn-lt"/>
              </a:rPr>
              <a:t>mokymo ir aukštojo mokslo pedagoginis ir administracinis personalas </a:t>
            </a:r>
          </a:p>
          <a:p>
            <a:pPr marL="342900" indent="-342900" algn="just">
              <a:spcBef>
                <a:spcPts val="1200"/>
              </a:spcBef>
              <a:buFont typeface="Arial" panose="020B0604020202020204" pitchFamily="34" charset="0"/>
              <a:buChar char="•"/>
            </a:pPr>
            <a:r>
              <a:rPr lang="lt-LT" sz="2200" dirty="0" smtClean="0">
                <a:latin typeface="+mn-lt"/>
              </a:rPr>
              <a:t>švietimo </a:t>
            </a:r>
            <a:r>
              <a:rPr lang="lt-LT" sz="2200" dirty="0">
                <a:latin typeface="+mn-lt"/>
              </a:rPr>
              <a:t>centrų pedagoginis ir administracinis personalas </a:t>
            </a:r>
          </a:p>
          <a:p>
            <a:pPr marL="342900" indent="-342900" algn="just">
              <a:spcBef>
                <a:spcPts val="1200"/>
              </a:spcBef>
              <a:buFont typeface="Arial" panose="020B0604020202020204" pitchFamily="34" charset="0"/>
              <a:buChar char="•"/>
            </a:pPr>
            <a:r>
              <a:rPr lang="lt-LT" sz="2200" dirty="0" smtClean="0">
                <a:latin typeface="+mn-lt"/>
              </a:rPr>
              <a:t>neformalaus </a:t>
            </a:r>
            <a:r>
              <a:rPr lang="lt-LT" sz="2200" dirty="0">
                <a:latin typeface="+mn-lt"/>
              </a:rPr>
              <a:t>švietimo teikėjų pedagoginis ir administracinis personalas</a:t>
            </a: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2938940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07680" cy="5262979"/>
          </a:xfrm>
          <a:prstGeom prst="rect">
            <a:avLst/>
          </a:prstGeom>
          <a:noFill/>
          <a:ln w="9525">
            <a:noFill/>
            <a:miter lim="800000"/>
            <a:headEnd/>
            <a:tailEnd/>
          </a:ln>
        </p:spPr>
        <p:txBody>
          <a:bodyPr wrap="square">
            <a:spAutoFit/>
          </a:bodyPr>
          <a:lstStyle/>
          <a:p>
            <a:pPr algn="just"/>
            <a:r>
              <a:rPr lang="lt-LT" sz="2800" b="1" dirty="0" smtClean="0">
                <a:latin typeface="+mn-lt"/>
                <a:cs typeface="Times New Roman" panose="02020603050405020304" pitchFamily="18" charset="0"/>
              </a:rPr>
              <a:t>Projekto veiklos </a:t>
            </a:r>
          </a:p>
          <a:p>
            <a:pPr algn="just"/>
            <a:endParaRPr lang="lt-LT" sz="2200" b="1" dirty="0">
              <a:latin typeface="+mn-lt"/>
              <a:cs typeface="Times New Roman" panose="02020603050405020304" pitchFamily="18" charset="0"/>
            </a:endParaRPr>
          </a:p>
          <a:p>
            <a:pPr marL="342900" indent="-342900" algn="just">
              <a:buFont typeface="Arial" panose="020B0604020202020204" pitchFamily="34" charset="0"/>
              <a:buChar char="•"/>
            </a:pPr>
            <a:r>
              <a:rPr lang="lt-LT" sz="2200" dirty="0" smtClean="0">
                <a:latin typeface="+mn-lt"/>
              </a:rPr>
              <a:t>stažuotė </a:t>
            </a:r>
            <a:r>
              <a:rPr lang="lt-LT" sz="2200" dirty="0">
                <a:latin typeface="+mn-lt"/>
              </a:rPr>
              <a:t>Norvegijoje bendradarbiavimo plėtrai ir kvalifikacijos kėlimui</a:t>
            </a:r>
          </a:p>
          <a:p>
            <a:pPr marL="342900" indent="-342900" algn="just">
              <a:buFont typeface="Arial" panose="020B0604020202020204" pitchFamily="34" charset="0"/>
              <a:buChar char="•"/>
            </a:pPr>
            <a:r>
              <a:rPr lang="lt-LT" sz="2200" dirty="0" smtClean="0">
                <a:latin typeface="+mn-lt"/>
              </a:rPr>
              <a:t>gerosios </a:t>
            </a:r>
            <a:r>
              <a:rPr lang="lt-LT" sz="2200" dirty="0">
                <a:latin typeface="+mn-lt"/>
              </a:rPr>
              <a:t>praktikos apsikeitimas tarp Norvegijos ir Lietuvos institucijų tarptautinėje </a:t>
            </a:r>
            <a:r>
              <a:rPr lang="lt-LT" sz="2200" dirty="0" smtClean="0">
                <a:latin typeface="+mn-lt"/>
              </a:rPr>
              <a:t>konferencijoje</a:t>
            </a:r>
          </a:p>
          <a:p>
            <a:pPr marL="342900" indent="-342900" algn="just">
              <a:buFont typeface="Arial" panose="020B0604020202020204" pitchFamily="34" charset="0"/>
              <a:buChar char="•"/>
            </a:pPr>
            <a:r>
              <a:rPr lang="lt-LT" sz="2200" dirty="0" smtClean="0">
                <a:latin typeface="+mn-lt"/>
              </a:rPr>
              <a:t>Norvegijos </a:t>
            </a:r>
            <a:r>
              <a:rPr lang="lt-LT" sz="2200" dirty="0">
                <a:latin typeface="+mn-lt"/>
              </a:rPr>
              <a:t>- Lietuvos pedagogų virtualaus bendradarbiavimo </a:t>
            </a:r>
            <a:r>
              <a:rPr lang="lt-LT" sz="2200" dirty="0" smtClean="0">
                <a:latin typeface="+mn-lt"/>
              </a:rPr>
              <a:t>renginiai</a:t>
            </a:r>
          </a:p>
          <a:p>
            <a:pPr marL="342900" indent="-342900" algn="just">
              <a:buFont typeface="Arial" panose="020B0604020202020204" pitchFamily="34" charset="0"/>
              <a:buChar char="•"/>
            </a:pPr>
            <a:r>
              <a:rPr lang="lt-LT" sz="2200" dirty="0" smtClean="0">
                <a:latin typeface="+mn-lt"/>
              </a:rPr>
              <a:t>žaidybinių </a:t>
            </a:r>
            <a:r>
              <a:rPr lang="lt-LT" sz="2200" dirty="0">
                <a:latin typeface="+mn-lt"/>
              </a:rPr>
              <a:t>elementų taikymo elektroninio mokymosi procese modelio kūrimas</a:t>
            </a:r>
          </a:p>
          <a:p>
            <a:pPr marL="342900" indent="-342900" algn="just">
              <a:buFont typeface="Arial" panose="020B0604020202020204" pitchFamily="34" charset="0"/>
              <a:buChar char="•"/>
            </a:pPr>
            <a:r>
              <a:rPr lang="lt-LT" sz="2200" dirty="0" smtClean="0">
                <a:latin typeface="+mn-lt"/>
              </a:rPr>
              <a:t>turinio </a:t>
            </a:r>
            <a:r>
              <a:rPr lang="lt-LT" sz="2200" dirty="0">
                <a:latin typeface="+mn-lt"/>
              </a:rPr>
              <a:t>modernizavimo, taikant mobilias technologijas ir žaidybinius metodus, metodikos kūrimas</a:t>
            </a:r>
          </a:p>
          <a:p>
            <a:pPr marL="342900" indent="-342900" algn="just">
              <a:buFont typeface="Arial" panose="020B0604020202020204" pitchFamily="34" charset="0"/>
              <a:buChar char="•"/>
            </a:pPr>
            <a:r>
              <a:rPr lang="lt-LT" sz="2200" dirty="0" smtClean="0">
                <a:latin typeface="+mn-lt"/>
              </a:rPr>
              <a:t>praktiniai </a:t>
            </a:r>
            <a:r>
              <a:rPr lang="lt-LT" sz="2200" dirty="0">
                <a:latin typeface="+mn-lt"/>
              </a:rPr>
              <a:t>mokymai taikant naują metodą</a:t>
            </a:r>
          </a:p>
          <a:p>
            <a:pPr marL="342900" indent="-342900" algn="just">
              <a:buFont typeface="Arial" panose="020B0604020202020204" pitchFamily="34" charset="0"/>
              <a:buChar char="•"/>
            </a:pPr>
            <a:r>
              <a:rPr lang="lt-LT" sz="2200" dirty="0">
                <a:latin typeface="+mn-lt"/>
              </a:rPr>
              <a:t>Lietuvos ir Norvegijos institucijų informacinės sistemos kūrimas </a:t>
            </a:r>
            <a:endParaRPr lang="lt-LT" sz="2200" dirty="0" smtClean="0">
              <a:latin typeface="+mn-lt"/>
            </a:endParaRPr>
          </a:p>
          <a:p>
            <a:pPr marL="342900" indent="-342900" algn="just">
              <a:buFont typeface="Arial" panose="020B0604020202020204" pitchFamily="34" charset="0"/>
              <a:buChar char="•"/>
            </a:pPr>
            <a:endParaRPr lang="lt-LT" sz="2200" dirty="0">
              <a:latin typeface="+mn-lt"/>
            </a:endParaRP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1484541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07680" cy="3662541"/>
          </a:xfrm>
          <a:prstGeom prst="rect">
            <a:avLst/>
          </a:prstGeom>
          <a:noFill/>
          <a:ln w="9525">
            <a:noFill/>
            <a:miter lim="800000"/>
            <a:headEnd/>
            <a:tailEnd/>
          </a:ln>
        </p:spPr>
        <p:txBody>
          <a:bodyPr wrap="square">
            <a:spAutoFit/>
          </a:bodyPr>
          <a:lstStyle/>
          <a:p>
            <a:r>
              <a:rPr lang="lt-LT" sz="2800" b="1" dirty="0" smtClean="0">
                <a:latin typeface="+mn-lt"/>
                <a:cs typeface="Times New Roman" panose="02020603050405020304" pitchFamily="18" charset="0"/>
              </a:rPr>
              <a:t>Stažuotė Norvegijoje bendradarbiavimo plėtrai </a:t>
            </a:r>
            <a:r>
              <a:rPr lang="lt-LT" sz="2800" b="1" dirty="0">
                <a:latin typeface="+mn-lt"/>
                <a:cs typeface="Times New Roman" panose="02020603050405020304" pitchFamily="18" charset="0"/>
              </a:rPr>
              <a:t/>
            </a:r>
            <a:br>
              <a:rPr lang="lt-LT" sz="2800" b="1" dirty="0">
                <a:latin typeface="+mn-lt"/>
                <a:cs typeface="Times New Roman" panose="02020603050405020304" pitchFamily="18" charset="0"/>
              </a:rPr>
            </a:br>
            <a:r>
              <a:rPr lang="lt-LT" sz="2800" b="1" dirty="0">
                <a:latin typeface="+mn-lt"/>
                <a:cs typeface="Times New Roman" panose="02020603050405020304" pitchFamily="18" charset="0"/>
              </a:rPr>
              <a:t>ir kvalifikacijos kėlimui</a:t>
            </a:r>
            <a:r>
              <a:rPr lang="lt-LT" sz="2800" b="1" dirty="0" smtClean="0">
                <a:latin typeface="+mn-lt"/>
                <a:cs typeface="Times New Roman" panose="02020603050405020304" pitchFamily="18" charset="0"/>
              </a:rPr>
              <a:t> </a:t>
            </a:r>
          </a:p>
          <a:p>
            <a:pPr algn="just"/>
            <a:endParaRPr lang="lt-LT" sz="2200" b="1" dirty="0">
              <a:latin typeface="+mn-lt"/>
              <a:cs typeface="Times New Roman" panose="02020603050405020304" pitchFamily="18" charset="0"/>
            </a:endParaRPr>
          </a:p>
          <a:p>
            <a:pPr algn="just"/>
            <a:r>
              <a:rPr lang="lt-LT" sz="2200" dirty="0">
                <a:latin typeface="+mn-lt"/>
              </a:rPr>
              <a:t>Stažuotės tikslas – susipažinti su FuN patirtimi, naudojant naujas technologijas turinio modernizavimui pedagoginėje veikloje ir perduodant </a:t>
            </a:r>
            <a:r>
              <a:rPr lang="lt-LT" sz="2200" dirty="0" smtClean="0">
                <a:latin typeface="+mn-lt"/>
              </a:rPr>
              <a:t>turimas </a:t>
            </a:r>
            <a:r>
              <a:rPr lang="lt-LT" sz="2200" dirty="0">
                <a:latin typeface="+mn-lt"/>
              </a:rPr>
              <a:t>žinias bei patirtį kolegoms, o taip pat užmegzti bendradarbiavimo ryšius su Norvegijos pedagogais tam, kad būtų įgyvendintas tikslas plėsti tarptautinį bendradarbiavimą technologijomis grįsto mokymosi organizavime</a:t>
            </a:r>
            <a:r>
              <a:rPr lang="lt-LT" sz="2200" dirty="0" smtClean="0">
                <a:latin typeface="+mn-lt"/>
              </a:rPr>
              <a:t>.</a:t>
            </a:r>
          </a:p>
          <a:p>
            <a:pPr algn="just"/>
            <a:endParaRPr lang="lt-LT" sz="2200" dirty="0">
              <a:latin typeface="+mn-lt"/>
            </a:endParaRP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2893183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07680" cy="2646878"/>
          </a:xfrm>
          <a:prstGeom prst="rect">
            <a:avLst/>
          </a:prstGeom>
          <a:noFill/>
          <a:ln w="9525">
            <a:noFill/>
            <a:miter lim="800000"/>
            <a:headEnd/>
            <a:tailEnd/>
          </a:ln>
        </p:spPr>
        <p:txBody>
          <a:bodyPr wrap="square">
            <a:spAutoFit/>
          </a:bodyPr>
          <a:lstStyle/>
          <a:p>
            <a:r>
              <a:rPr lang="lt-LT" sz="2800" b="1" dirty="0">
                <a:latin typeface="+mn-lt"/>
                <a:cs typeface="Times New Roman" panose="02020603050405020304" pitchFamily="18" charset="0"/>
              </a:rPr>
              <a:t>Gerosios praktikos apsikeitimas tarp Norvegijos ir Lietuvos institucijų tarptautinėje </a:t>
            </a:r>
            <a:r>
              <a:rPr lang="lt-LT" sz="2800" b="1" dirty="0" smtClean="0">
                <a:latin typeface="+mn-lt"/>
                <a:cs typeface="Times New Roman" panose="02020603050405020304" pitchFamily="18" charset="0"/>
              </a:rPr>
              <a:t>konferencijoje</a:t>
            </a:r>
          </a:p>
          <a:p>
            <a:endParaRPr lang="lt-LT" sz="2200" b="1" dirty="0">
              <a:latin typeface="+mn-lt"/>
              <a:cs typeface="Times New Roman" panose="02020603050405020304" pitchFamily="18" charset="0"/>
            </a:endParaRPr>
          </a:p>
          <a:p>
            <a:pPr algn="just"/>
            <a:r>
              <a:rPr lang="lt-LT" sz="2200" dirty="0">
                <a:latin typeface="+mn-lt"/>
              </a:rPr>
              <a:t>Konferencijos tikslas – supažindinti Lietuvos švietimo darbuotojus su projekto rezultatais ir pristatyti naujų IKT ir žaidybinio metodo taikymo galimybes Lietuvos </a:t>
            </a:r>
            <a:r>
              <a:rPr lang="lt-LT" sz="2200" dirty="0" smtClean="0">
                <a:latin typeface="+mn-lt"/>
              </a:rPr>
              <a:t>atveju. </a:t>
            </a:r>
            <a:endParaRPr lang="lt-LT" sz="2200" dirty="0">
              <a:latin typeface="+mn-lt"/>
            </a:endParaRPr>
          </a:p>
          <a:p>
            <a:pPr algn="just"/>
            <a:endParaRPr lang="lt-LT" sz="2200" dirty="0">
              <a:latin typeface="+mn-lt"/>
            </a:endParaRP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218063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3421" y="1498991"/>
            <a:ext cx="8107680" cy="2985433"/>
          </a:xfrm>
          <a:prstGeom prst="rect">
            <a:avLst/>
          </a:prstGeom>
          <a:noFill/>
          <a:ln w="9525">
            <a:noFill/>
            <a:miter lim="800000"/>
            <a:headEnd/>
            <a:tailEnd/>
          </a:ln>
        </p:spPr>
        <p:txBody>
          <a:bodyPr wrap="square">
            <a:spAutoFit/>
          </a:bodyPr>
          <a:lstStyle/>
          <a:p>
            <a:r>
              <a:rPr lang="lt-LT" sz="2800" b="1" dirty="0">
                <a:latin typeface="+mn-lt"/>
                <a:cs typeface="Times New Roman" panose="02020603050405020304" pitchFamily="18" charset="0"/>
              </a:rPr>
              <a:t>Norvegijos - Lietuvos pedagogų virtualaus </a:t>
            </a:r>
            <a:r>
              <a:rPr lang="lt-LT" sz="2800" b="1" dirty="0" smtClean="0">
                <a:latin typeface="+mn-lt"/>
                <a:cs typeface="Times New Roman" panose="02020603050405020304" pitchFamily="18" charset="0"/>
              </a:rPr>
              <a:t>bendradarbiavimo </a:t>
            </a:r>
            <a:r>
              <a:rPr lang="lt-LT" sz="2800" b="1" dirty="0">
                <a:latin typeface="+mn-lt"/>
                <a:cs typeface="Times New Roman" panose="02020603050405020304" pitchFamily="18" charset="0"/>
              </a:rPr>
              <a:t>renginiai</a:t>
            </a:r>
          </a:p>
          <a:p>
            <a:endParaRPr lang="lt-LT" sz="2200" b="1" dirty="0">
              <a:latin typeface="+mn-lt"/>
              <a:cs typeface="Times New Roman" panose="02020603050405020304" pitchFamily="18" charset="0"/>
            </a:endParaRPr>
          </a:p>
          <a:p>
            <a:pPr algn="just"/>
            <a:r>
              <a:rPr lang="lt-LT" sz="2200" dirty="0">
                <a:latin typeface="+mn-lt"/>
              </a:rPr>
              <a:t>Renginių tikslas – virtualaus bendravimo metu apžvelgti kuriamus rezultatus ir pristatyti švietimo darbuotojų bendruomenei sukurtą modelį bei metodiką. Renginių metu bus apsikeista gerąja praktika, tikslinei auditorijai bus </a:t>
            </a:r>
            <a:r>
              <a:rPr lang="lt-LT" sz="2200" dirty="0" smtClean="0">
                <a:latin typeface="+mn-lt"/>
              </a:rPr>
              <a:t>pristatyti pranešimai </a:t>
            </a:r>
            <a:r>
              <a:rPr lang="lt-LT" sz="2200" dirty="0">
                <a:latin typeface="+mn-lt"/>
              </a:rPr>
              <a:t>apie technologijomis grįstą mokymąsi bei edukacinio turinio modernizavimo galimybes. </a:t>
            </a:r>
          </a:p>
        </p:txBody>
      </p:sp>
      <p:sp>
        <p:nvSpPr>
          <p:cNvPr id="28675" name="ZoneTexte 8"/>
          <p:cNvSpPr txBox="1">
            <a:spLocks noChangeArrowheads="1"/>
          </p:cNvSpPr>
          <p:nvPr/>
        </p:nvSpPr>
        <p:spPr bwMode="auto">
          <a:xfrm>
            <a:off x="693421" y="139861"/>
            <a:ext cx="4488179" cy="646331"/>
          </a:xfrm>
          <a:prstGeom prst="rect">
            <a:avLst/>
          </a:prstGeom>
          <a:noFill/>
          <a:ln w="9525">
            <a:noFill/>
            <a:miter lim="800000"/>
            <a:headEnd/>
            <a:tailEnd/>
          </a:ln>
        </p:spPr>
        <p:txBody>
          <a:bodyPr wrap="square">
            <a:spAutoFit/>
          </a:bodyPr>
          <a:lstStyle/>
          <a:p>
            <a:r>
              <a:rPr lang="lt-LT" sz="1200" dirty="0" smtClean="0">
                <a:latin typeface="+mn-lt"/>
              </a:rPr>
              <a:t>Projektas „Nauji </a:t>
            </a:r>
            <a:r>
              <a:rPr lang="lt-LT" sz="1200" dirty="0">
                <a:latin typeface="+mn-lt"/>
              </a:rPr>
              <a:t>edukacinio turinio modernizavimo </a:t>
            </a:r>
            <a:r>
              <a:rPr lang="lt-LT" sz="1200" dirty="0" smtClean="0">
                <a:latin typeface="+mn-lt"/>
              </a:rPr>
              <a:t>metodai ir priemonės </a:t>
            </a:r>
            <a:r>
              <a:rPr lang="lt-LT" sz="1200" dirty="0">
                <a:latin typeface="+mn-lt"/>
              </a:rPr>
              <a:t>švietimo </a:t>
            </a:r>
            <a:r>
              <a:rPr lang="lt-LT" sz="1200" dirty="0" smtClean="0">
                <a:latin typeface="+mn-lt"/>
              </a:rPr>
              <a:t>darbuotojų kvalifikacijos kėlimui“ </a:t>
            </a:r>
          </a:p>
          <a:p>
            <a:r>
              <a:rPr lang="fr-FR" sz="1200" dirty="0" smtClean="0">
                <a:latin typeface="+mn-lt"/>
              </a:rPr>
              <a:t>P</a:t>
            </a:r>
            <a:r>
              <a:rPr lang="lt-LT" sz="1200" dirty="0" smtClean="0">
                <a:latin typeface="+mn-lt"/>
              </a:rPr>
              <a:t>rojekto Nr</a:t>
            </a:r>
            <a:r>
              <a:rPr lang="fr-FR" sz="1200" dirty="0" smtClean="0">
                <a:latin typeface="+mn-lt"/>
              </a:rPr>
              <a:t>. </a:t>
            </a:r>
            <a:r>
              <a:rPr lang="fr-FR" sz="1200" dirty="0">
                <a:latin typeface="+mn-lt"/>
              </a:rPr>
              <a:t>EEE-LT08-ŠMM-01-K-02-033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49" y="174113"/>
            <a:ext cx="465597" cy="531661"/>
          </a:xfrm>
          <a:prstGeom prst="rect">
            <a:avLst/>
          </a:prstGeom>
        </p:spPr>
      </p:pic>
    </p:spTree>
    <p:extLst>
      <p:ext uri="{BB962C8B-B14F-4D97-AF65-F5344CB8AC3E}">
        <p14:creationId xmlns:p14="http://schemas.microsoft.com/office/powerpoint/2010/main" val="4107920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545</TotalTime>
  <Words>679</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Times New Roman</vt:lpstr>
      <vt:lpstr>Thème Office</vt:lpstr>
      <vt:lpstr>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disparities _x0003_Strengthening relations</dc:title>
  <dc:creator>Utilisateur de Microsoft Office</dc:creator>
  <cp:lastModifiedBy>Naudotojas</cp:lastModifiedBy>
  <cp:revision>76</cp:revision>
  <cp:lastPrinted>2011-12-02T12:25:53Z</cp:lastPrinted>
  <dcterms:created xsi:type="dcterms:W3CDTF">2011-11-09T09:46:35Z</dcterms:created>
  <dcterms:modified xsi:type="dcterms:W3CDTF">2016-08-29T12:05:23Z</dcterms:modified>
</cp:coreProperties>
</file>